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60" r:id="rId6"/>
    <p:sldId id="259" r:id="rId7"/>
    <p:sldId id="262" r:id="rId8"/>
    <p:sldId id="263" r:id="rId9"/>
    <p:sldId id="264" r:id="rId10"/>
    <p:sldId id="265" r:id="rId11"/>
    <p:sldId id="266" r:id="rId12"/>
    <p:sldId id="267"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60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075F942-6C4B-48DF-BD13-28B329505129}" type="datetimeFigureOut">
              <a:rPr lang="ru-RU" smtClean="0"/>
              <a:t>13.02.2018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F34E4E6-6DA6-4FC6-AA34-133D3156D389}" type="slidenum">
              <a:rPr lang="ru-RU" smtClean="0"/>
              <a:t>‹#›</a:t>
            </a:fld>
            <a:endParaRPr lang="ru-RU"/>
          </a:p>
        </p:txBody>
      </p:sp>
    </p:spTree>
    <p:extLst>
      <p:ext uri="{BB962C8B-B14F-4D97-AF65-F5344CB8AC3E}">
        <p14:creationId xmlns:p14="http://schemas.microsoft.com/office/powerpoint/2010/main" val="3711585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075F942-6C4B-48DF-BD13-28B329505129}" type="datetimeFigureOut">
              <a:rPr lang="ru-RU" smtClean="0"/>
              <a:t>13.02.2018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F34E4E6-6DA6-4FC6-AA34-133D3156D389}" type="slidenum">
              <a:rPr lang="ru-RU" smtClean="0"/>
              <a:t>‹#›</a:t>
            </a:fld>
            <a:endParaRPr lang="ru-RU"/>
          </a:p>
        </p:txBody>
      </p:sp>
    </p:spTree>
    <p:extLst>
      <p:ext uri="{BB962C8B-B14F-4D97-AF65-F5344CB8AC3E}">
        <p14:creationId xmlns:p14="http://schemas.microsoft.com/office/powerpoint/2010/main" val="3580467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075F942-6C4B-48DF-BD13-28B329505129}" type="datetimeFigureOut">
              <a:rPr lang="ru-RU" smtClean="0"/>
              <a:t>13.02.2018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F34E4E6-6DA6-4FC6-AA34-133D3156D389}" type="slidenum">
              <a:rPr lang="ru-RU" smtClean="0"/>
              <a:t>‹#›</a:t>
            </a:fld>
            <a:endParaRPr lang="ru-RU"/>
          </a:p>
        </p:txBody>
      </p:sp>
    </p:spTree>
    <p:extLst>
      <p:ext uri="{BB962C8B-B14F-4D97-AF65-F5344CB8AC3E}">
        <p14:creationId xmlns:p14="http://schemas.microsoft.com/office/powerpoint/2010/main" val="1526903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075F942-6C4B-48DF-BD13-28B329505129}" type="datetimeFigureOut">
              <a:rPr lang="ru-RU" smtClean="0"/>
              <a:t>13.02.2018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F34E4E6-6DA6-4FC6-AA34-133D3156D389}" type="slidenum">
              <a:rPr lang="ru-RU" smtClean="0"/>
              <a:t>‹#›</a:t>
            </a:fld>
            <a:endParaRPr lang="ru-RU"/>
          </a:p>
        </p:txBody>
      </p:sp>
    </p:spTree>
    <p:extLst>
      <p:ext uri="{BB962C8B-B14F-4D97-AF65-F5344CB8AC3E}">
        <p14:creationId xmlns:p14="http://schemas.microsoft.com/office/powerpoint/2010/main" val="2048281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075F942-6C4B-48DF-BD13-28B329505129}" type="datetimeFigureOut">
              <a:rPr lang="ru-RU" smtClean="0"/>
              <a:t>13.02.2018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F34E4E6-6DA6-4FC6-AA34-133D3156D389}" type="slidenum">
              <a:rPr lang="ru-RU" smtClean="0"/>
              <a:t>‹#›</a:t>
            </a:fld>
            <a:endParaRPr lang="ru-RU"/>
          </a:p>
        </p:txBody>
      </p:sp>
    </p:spTree>
    <p:extLst>
      <p:ext uri="{BB962C8B-B14F-4D97-AF65-F5344CB8AC3E}">
        <p14:creationId xmlns:p14="http://schemas.microsoft.com/office/powerpoint/2010/main" val="2171364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075F942-6C4B-48DF-BD13-28B329505129}" type="datetimeFigureOut">
              <a:rPr lang="ru-RU" smtClean="0"/>
              <a:t>13.02.2018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F34E4E6-6DA6-4FC6-AA34-133D3156D389}" type="slidenum">
              <a:rPr lang="ru-RU" smtClean="0"/>
              <a:t>‹#›</a:t>
            </a:fld>
            <a:endParaRPr lang="ru-RU"/>
          </a:p>
        </p:txBody>
      </p:sp>
    </p:spTree>
    <p:extLst>
      <p:ext uri="{BB962C8B-B14F-4D97-AF65-F5344CB8AC3E}">
        <p14:creationId xmlns:p14="http://schemas.microsoft.com/office/powerpoint/2010/main" val="3460268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75F942-6C4B-48DF-BD13-28B329505129}" type="datetimeFigureOut">
              <a:rPr lang="ru-RU" smtClean="0"/>
              <a:t>13.02.2018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F34E4E6-6DA6-4FC6-AA34-133D3156D389}" type="slidenum">
              <a:rPr lang="ru-RU" smtClean="0"/>
              <a:t>‹#›</a:t>
            </a:fld>
            <a:endParaRPr lang="ru-RU"/>
          </a:p>
        </p:txBody>
      </p:sp>
    </p:spTree>
    <p:extLst>
      <p:ext uri="{BB962C8B-B14F-4D97-AF65-F5344CB8AC3E}">
        <p14:creationId xmlns:p14="http://schemas.microsoft.com/office/powerpoint/2010/main" val="3184822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075F942-6C4B-48DF-BD13-28B329505129}" type="datetimeFigureOut">
              <a:rPr lang="ru-RU" smtClean="0"/>
              <a:t>13.02.2018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F34E4E6-6DA6-4FC6-AA34-133D3156D389}" type="slidenum">
              <a:rPr lang="ru-RU" smtClean="0"/>
              <a:t>‹#›</a:t>
            </a:fld>
            <a:endParaRPr lang="ru-RU"/>
          </a:p>
        </p:txBody>
      </p:sp>
    </p:spTree>
    <p:extLst>
      <p:ext uri="{BB962C8B-B14F-4D97-AF65-F5344CB8AC3E}">
        <p14:creationId xmlns:p14="http://schemas.microsoft.com/office/powerpoint/2010/main" val="1541171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075F942-6C4B-48DF-BD13-28B329505129}" type="datetimeFigureOut">
              <a:rPr lang="ru-RU" smtClean="0"/>
              <a:t>13.02.2018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F34E4E6-6DA6-4FC6-AA34-133D3156D389}" type="slidenum">
              <a:rPr lang="ru-RU" smtClean="0"/>
              <a:t>‹#›</a:t>
            </a:fld>
            <a:endParaRPr lang="ru-RU"/>
          </a:p>
        </p:txBody>
      </p:sp>
    </p:spTree>
    <p:extLst>
      <p:ext uri="{BB962C8B-B14F-4D97-AF65-F5344CB8AC3E}">
        <p14:creationId xmlns:p14="http://schemas.microsoft.com/office/powerpoint/2010/main" val="1066124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075F942-6C4B-48DF-BD13-28B329505129}" type="datetimeFigureOut">
              <a:rPr lang="ru-RU" smtClean="0"/>
              <a:t>13.02.2018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F34E4E6-6DA6-4FC6-AA34-133D3156D389}" type="slidenum">
              <a:rPr lang="ru-RU" smtClean="0"/>
              <a:t>‹#›</a:t>
            </a:fld>
            <a:endParaRPr lang="ru-RU"/>
          </a:p>
        </p:txBody>
      </p:sp>
    </p:spTree>
    <p:extLst>
      <p:ext uri="{BB962C8B-B14F-4D97-AF65-F5344CB8AC3E}">
        <p14:creationId xmlns:p14="http://schemas.microsoft.com/office/powerpoint/2010/main" val="144840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075F942-6C4B-48DF-BD13-28B329505129}" type="datetimeFigureOut">
              <a:rPr lang="ru-RU" smtClean="0"/>
              <a:t>13.02.2018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F34E4E6-6DA6-4FC6-AA34-133D3156D389}" type="slidenum">
              <a:rPr lang="ru-RU" smtClean="0"/>
              <a:t>‹#›</a:t>
            </a:fld>
            <a:endParaRPr lang="ru-RU"/>
          </a:p>
        </p:txBody>
      </p:sp>
    </p:spTree>
    <p:extLst>
      <p:ext uri="{BB962C8B-B14F-4D97-AF65-F5344CB8AC3E}">
        <p14:creationId xmlns:p14="http://schemas.microsoft.com/office/powerpoint/2010/main" val="2926277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75F942-6C4B-48DF-BD13-28B329505129}" type="datetimeFigureOut">
              <a:rPr lang="ru-RU" smtClean="0"/>
              <a:t>13.02.2018</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34E4E6-6DA6-4FC6-AA34-133D3156D389}" type="slidenum">
              <a:rPr lang="ru-RU" smtClean="0"/>
              <a:t>‹#›</a:t>
            </a:fld>
            <a:endParaRPr lang="ru-RU"/>
          </a:p>
        </p:txBody>
      </p:sp>
    </p:spTree>
    <p:extLst>
      <p:ext uri="{BB962C8B-B14F-4D97-AF65-F5344CB8AC3E}">
        <p14:creationId xmlns:p14="http://schemas.microsoft.com/office/powerpoint/2010/main" val="33065113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1002722" y="595745"/>
            <a:ext cx="7886700" cy="928255"/>
          </a:xfrm>
        </p:spPr>
        <p:txBody>
          <a:bodyPr>
            <a:normAutofit/>
          </a:bodyPr>
          <a:lstStyle/>
          <a:p>
            <a:r>
              <a:rPr lang="ru-RU" sz="2800" b="1" dirty="0">
                <a:latin typeface="Times New Roman" panose="02020603050405020304" pitchFamily="18" charset="0"/>
                <a:cs typeface="Times New Roman" panose="02020603050405020304" pitchFamily="18" charset="0"/>
              </a:rPr>
              <a:t>Потребительские свойства как основные показатели состояния дороги</a:t>
            </a:r>
            <a:endParaRPr lang="ru-RU"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28650" y="1524000"/>
            <a:ext cx="7886700" cy="4652963"/>
          </a:xfrm>
        </p:spPr>
        <p:txBody>
          <a:bodyPr>
            <a:noAutofit/>
          </a:bodyPr>
          <a:lstStyle/>
          <a:p>
            <a:pPr marL="0" indent="432000" algn="just">
              <a:lnSpc>
                <a:spcPct val="100000"/>
              </a:lnSpc>
              <a:buNone/>
            </a:pPr>
            <a:r>
              <a:rPr lang="ru-RU" sz="2000" b="1" i="1" dirty="0">
                <a:latin typeface="Times New Roman" panose="02020603050405020304" pitchFamily="18" charset="0"/>
                <a:cs typeface="Times New Roman" panose="02020603050405020304" pitchFamily="18" charset="0"/>
              </a:rPr>
              <a:t>Потребительские свойства дороги</a:t>
            </a:r>
            <a:r>
              <a:rPr lang="ru-RU" sz="2000" i="1" dirty="0">
                <a:latin typeface="Times New Roman" panose="02020603050405020304" pitchFamily="18" charset="0"/>
                <a:cs typeface="Times New Roman" panose="02020603050405020304" pitchFamily="18" charset="0"/>
              </a:rPr>
              <a:t> – совокупность ее транспортно-эксплуатационных показателей, непосредственно влияющих на эффективность и безопасность работы автомобильного транспорта, отражающих интересы пользователей дорог и влияние на окружающую среду. </a:t>
            </a:r>
            <a:endParaRPr lang="ru-RU" sz="2000" dirty="0">
              <a:latin typeface="Times New Roman" panose="02020603050405020304" pitchFamily="18" charset="0"/>
              <a:cs typeface="Times New Roman" panose="02020603050405020304" pitchFamily="18" charset="0"/>
            </a:endParaRPr>
          </a:p>
          <a:p>
            <a:pPr marL="0" indent="432000">
              <a:lnSpc>
                <a:spcPct val="100000"/>
              </a:lnSpc>
              <a:buNone/>
            </a:pPr>
            <a:r>
              <a:rPr lang="ru-RU" sz="2000" i="1" dirty="0">
                <a:latin typeface="Times New Roman" panose="02020603050405020304" pitchFamily="18" charset="0"/>
                <a:cs typeface="Times New Roman" panose="02020603050405020304" pitchFamily="18" charset="0"/>
              </a:rPr>
              <a:t>К потребительским свойствам относятся обеспеченные дорогой: </a:t>
            </a:r>
            <a:endParaRPr lang="ru-RU" sz="2000" dirty="0">
              <a:latin typeface="Times New Roman" panose="02020603050405020304" pitchFamily="18" charset="0"/>
              <a:cs typeface="Times New Roman" panose="02020603050405020304" pitchFamily="18" charset="0"/>
            </a:endParaRPr>
          </a:p>
          <a:p>
            <a:pPr lvl="0">
              <a:buFont typeface="Wingdings" panose="05000000000000000000" pitchFamily="2" charset="2"/>
              <a:buChar char="Ø"/>
            </a:pPr>
            <a:r>
              <a:rPr lang="ru-RU" sz="2000" i="1" dirty="0">
                <a:latin typeface="Times New Roman" panose="02020603050405020304" pitchFamily="18" charset="0"/>
                <a:cs typeface="Times New Roman" panose="02020603050405020304" pitchFamily="18" charset="0"/>
              </a:rPr>
              <a:t>скорость</a:t>
            </a:r>
            <a:r>
              <a:rPr lang="kk-KZ" sz="2000" i="1" dirty="0">
                <a:latin typeface="Times New Roman" panose="02020603050405020304" pitchFamily="18" charset="0"/>
                <a:cs typeface="Times New Roman" panose="02020603050405020304" pitchFamily="18" charset="0"/>
              </a:rPr>
              <a:t> и </a:t>
            </a:r>
            <a:r>
              <a:rPr lang="ru-RU" sz="2000" i="1" dirty="0">
                <a:latin typeface="Times New Roman" panose="02020603050405020304" pitchFamily="18" charset="0"/>
                <a:cs typeface="Times New Roman" panose="02020603050405020304" pitchFamily="18" charset="0"/>
              </a:rPr>
              <a:t>непрерывность</a:t>
            </a:r>
            <a:r>
              <a:rPr lang="kk-KZ" sz="2000" i="1" dirty="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pPr lvl="0">
              <a:buFont typeface="Wingdings" panose="05000000000000000000" pitchFamily="2" charset="2"/>
              <a:buChar char="Ø"/>
            </a:pPr>
            <a:r>
              <a:rPr lang="ru-RU" sz="2000" i="1" dirty="0">
                <a:latin typeface="Times New Roman" panose="02020603050405020304" pitchFamily="18" charset="0"/>
                <a:cs typeface="Times New Roman" panose="02020603050405020304" pitchFamily="18" charset="0"/>
              </a:rPr>
              <a:t>безопасность и удобство движения</a:t>
            </a:r>
            <a:r>
              <a:rPr lang="kk-KZ" sz="2000" i="1" dirty="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pPr lvl="0">
              <a:buFont typeface="Wingdings" panose="05000000000000000000" pitchFamily="2" charset="2"/>
              <a:buChar char="Ø"/>
            </a:pPr>
            <a:r>
              <a:rPr lang="ru-RU" sz="2000" i="1" dirty="0">
                <a:latin typeface="Times New Roman" panose="02020603050405020304" pitchFamily="18" charset="0"/>
                <a:cs typeface="Times New Roman" panose="02020603050405020304" pitchFamily="18" charset="0"/>
              </a:rPr>
              <a:t>пропускная способность и уровень загрузки движением; </a:t>
            </a:r>
            <a:endParaRPr lang="ru-RU" sz="2000" dirty="0">
              <a:latin typeface="Times New Roman" panose="02020603050405020304" pitchFamily="18" charset="0"/>
              <a:cs typeface="Times New Roman" panose="02020603050405020304" pitchFamily="18" charset="0"/>
            </a:endParaRPr>
          </a:p>
          <a:p>
            <a:pPr lvl="0">
              <a:buFont typeface="Wingdings" panose="05000000000000000000" pitchFamily="2" charset="2"/>
              <a:buChar char="Ø"/>
            </a:pPr>
            <a:r>
              <a:rPr lang="ru-RU" sz="2000" i="1" dirty="0">
                <a:latin typeface="Times New Roman" panose="02020603050405020304" pitchFamily="18" charset="0"/>
                <a:cs typeface="Times New Roman" panose="02020603050405020304" pitchFamily="18" charset="0"/>
              </a:rPr>
              <a:t>способность пропускать автомобили и автопоезда с разрешенными для движения осевыми нагрузками, общей массой и габаритами</a:t>
            </a:r>
            <a:r>
              <a:rPr lang="kk-KZ" sz="2000" i="1" dirty="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ru-RU" sz="2000" i="1" dirty="0">
                <a:latin typeface="Times New Roman" panose="02020603050405020304" pitchFamily="18" charset="0"/>
                <a:cs typeface="Times New Roman" panose="02020603050405020304" pitchFamily="18" charset="0"/>
              </a:rPr>
              <a:t>экологическая безопасность, эстетические и другие свойства.</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4868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628650" y="637309"/>
            <a:ext cx="7886700" cy="623456"/>
          </a:xfrm>
        </p:spPr>
        <p:txBody>
          <a:bodyPr>
            <a:normAutofit/>
          </a:bodyPr>
          <a:lstStyle/>
          <a:p>
            <a:r>
              <a:rPr lang="ru-RU" sz="2800" b="1" dirty="0">
                <a:latin typeface="Times New Roman" panose="02020603050405020304" pitchFamily="18" charset="0"/>
                <a:cs typeface="Times New Roman" panose="02020603050405020304" pitchFamily="18" charset="0"/>
              </a:rPr>
              <a:t>Скорость движения и методы её определения</a:t>
            </a:r>
            <a:endParaRPr lang="ru-RU"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28650" y="1652373"/>
            <a:ext cx="7886700" cy="4124972"/>
          </a:xfrm>
        </p:spPr>
        <p:txBody>
          <a:bodyPr>
            <a:normAutofit/>
          </a:bodyPr>
          <a:lstStyle/>
          <a:p>
            <a:pPr marL="0" indent="432000" algn="just">
              <a:lnSpc>
                <a:spcPct val="100000"/>
              </a:lnSpc>
              <a:buNone/>
            </a:pPr>
            <a:r>
              <a:rPr lang="ru-RU" sz="2200" dirty="0">
                <a:latin typeface="Times New Roman" panose="02020603050405020304" pitchFamily="18" charset="0"/>
                <a:cs typeface="Times New Roman" panose="02020603050405020304" pitchFamily="18" charset="0"/>
              </a:rPr>
              <a:t>В зависимости от целей и задач, при решении которых используется показатель скорости движения, различают скорость движения: </a:t>
            </a:r>
            <a:endParaRPr lang="ru-RU" sz="2200" dirty="0" smtClean="0">
              <a:latin typeface="Times New Roman" panose="02020603050405020304" pitchFamily="18" charset="0"/>
              <a:cs typeface="Times New Roman" panose="02020603050405020304" pitchFamily="18" charset="0"/>
            </a:endParaRPr>
          </a:p>
          <a:p>
            <a:pPr marL="0" indent="432000" algn="just">
              <a:lnSpc>
                <a:spcPct val="100000"/>
              </a:lnSpc>
              <a:buNone/>
            </a:pPr>
            <a:endParaRPr lang="ru-RU" sz="2200" dirty="0">
              <a:latin typeface="Times New Roman" panose="02020603050405020304" pitchFamily="18" charset="0"/>
              <a:cs typeface="Times New Roman" panose="02020603050405020304" pitchFamily="18" charset="0"/>
            </a:endParaRPr>
          </a:p>
          <a:p>
            <a:pPr marL="180000" lvl="0" indent="540000">
              <a:spcBef>
                <a:spcPts val="0"/>
              </a:spcBef>
            </a:pPr>
            <a:r>
              <a:rPr lang="ru-RU" sz="2200" dirty="0">
                <a:latin typeface="Times New Roman" panose="02020603050405020304" pitchFamily="18" charset="0"/>
                <a:cs typeface="Times New Roman" panose="02020603050405020304" pitchFamily="18" charset="0"/>
              </a:rPr>
              <a:t>расчетную; </a:t>
            </a:r>
          </a:p>
          <a:p>
            <a:pPr marL="180000" lvl="0" indent="540000">
              <a:spcBef>
                <a:spcPts val="0"/>
              </a:spcBef>
            </a:pPr>
            <a:r>
              <a:rPr lang="ru-RU" sz="2200" dirty="0">
                <a:latin typeface="Times New Roman" panose="02020603050405020304" pitchFamily="18" charset="0"/>
                <a:cs typeface="Times New Roman" panose="02020603050405020304" pitchFamily="18" charset="0"/>
              </a:rPr>
              <a:t>конструктивную; </a:t>
            </a:r>
          </a:p>
          <a:p>
            <a:pPr marL="180000" lvl="0" indent="540000">
              <a:spcBef>
                <a:spcPts val="0"/>
              </a:spcBef>
            </a:pPr>
            <a:r>
              <a:rPr lang="ru-RU" sz="2200" dirty="0">
                <a:latin typeface="Times New Roman" panose="02020603050405020304" pitchFamily="18" charset="0"/>
                <a:cs typeface="Times New Roman" panose="02020603050405020304" pitchFamily="18" charset="0"/>
              </a:rPr>
              <a:t>мгновенную; </a:t>
            </a:r>
            <a:endParaRPr lang="ru-RU" sz="2200" dirty="0" smtClean="0">
              <a:latin typeface="Times New Roman" panose="02020603050405020304" pitchFamily="18" charset="0"/>
              <a:cs typeface="Times New Roman" panose="02020603050405020304" pitchFamily="18" charset="0"/>
            </a:endParaRPr>
          </a:p>
          <a:p>
            <a:pPr marL="180000" lvl="0" indent="540000">
              <a:spcBef>
                <a:spcPts val="0"/>
              </a:spcBef>
            </a:pPr>
            <a:r>
              <a:rPr lang="ru-RU" sz="2200" dirty="0">
                <a:latin typeface="Times New Roman" panose="02020603050405020304" pitchFamily="18" charset="0"/>
                <a:cs typeface="Times New Roman" panose="02020603050405020304" pitchFamily="18" charset="0"/>
              </a:rPr>
              <a:t>техническую;</a:t>
            </a:r>
            <a:endParaRPr lang="ru-RU" sz="2200" dirty="0">
              <a:latin typeface="Times New Roman" panose="02020603050405020304" pitchFamily="18" charset="0"/>
              <a:cs typeface="Times New Roman" panose="02020603050405020304" pitchFamily="18" charset="0"/>
            </a:endParaRPr>
          </a:p>
          <a:p>
            <a:pPr marL="180000" lvl="0" indent="540000">
              <a:spcBef>
                <a:spcPts val="0"/>
              </a:spcBef>
            </a:pPr>
            <a:r>
              <a:rPr lang="ru-RU" sz="2200" dirty="0">
                <a:latin typeface="Times New Roman" panose="02020603050405020304" pitchFamily="18" charset="0"/>
                <a:cs typeface="Times New Roman" panose="02020603050405020304" pitchFamily="18" charset="0"/>
              </a:rPr>
              <a:t>эксплуатационную; </a:t>
            </a:r>
          </a:p>
          <a:p>
            <a:pPr marL="180000" lvl="0" indent="540000">
              <a:spcBef>
                <a:spcPts val="0"/>
              </a:spcBef>
            </a:pPr>
            <a:r>
              <a:rPr lang="ru-RU" sz="2200" dirty="0" smtClean="0">
                <a:latin typeface="Times New Roman" panose="02020603050405020304" pitchFamily="18" charset="0"/>
                <a:cs typeface="Times New Roman" panose="02020603050405020304" pitchFamily="18" charset="0"/>
              </a:rPr>
              <a:t>расчетную</a:t>
            </a:r>
            <a:r>
              <a:rPr lang="ru-RU" sz="2200" dirty="0">
                <a:latin typeface="Times New Roman" panose="02020603050405020304" pitchFamily="18" charset="0"/>
                <a:cs typeface="Times New Roman" panose="02020603050405020304" pitchFamily="18" charset="0"/>
              </a:rPr>
              <a:t>, принимаемую при организации движения; </a:t>
            </a:r>
          </a:p>
          <a:p>
            <a:pPr marL="180000" lvl="0" indent="540000">
              <a:spcBef>
                <a:spcPts val="0"/>
              </a:spcBef>
            </a:pPr>
            <a:r>
              <a:rPr lang="ru-RU" sz="2200" dirty="0">
                <a:latin typeface="Times New Roman" panose="02020603050405020304" pitchFamily="18" charset="0"/>
                <a:cs typeface="Times New Roman" panose="02020603050405020304" pitchFamily="18" charset="0"/>
              </a:rPr>
              <a:t>оптимальную; </a:t>
            </a:r>
          </a:p>
          <a:p>
            <a:pPr marL="180000" lvl="0" indent="540000">
              <a:spcBef>
                <a:spcPts val="0"/>
              </a:spcBef>
            </a:pPr>
            <a:r>
              <a:rPr lang="ru-RU" sz="2200" dirty="0">
                <a:latin typeface="Times New Roman" panose="02020603050405020304" pitchFamily="18" charset="0"/>
                <a:cs typeface="Times New Roman" panose="02020603050405020304" pitchFamily="18" charset="0"/>
              </a:rPr>
              <a:t>нормируемую.</a:t>
            </a:r>
          </a:p>
          <a:p>
            <a:pPr marL="0" indent="0">
              <a:buNone/>
            </a:pPr>
            <a:endParaRPr lang="ru-RU" dirty="0"/>
          </a:p>
        </p:txBody>
      </p:sp>
    </p:spTree>
    <p:extLst>
      <p:ext uri="{BB962C8B-B14F-4D97-AF65-F5344CB8AC3E}">
        <p14:creationId xmlns:p14="http://schemas.microsoft.com/office/powerpoint/2010/main" val="9379832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Объект 2"/>
          <p:cNvSpPr>
            <a:spLocks noGrp="1"/>
          </p:cNvSpPr>
          <p:nvPr>
            <p:ph idx="1"/>
          </p:nvPr>
        </p:nvSpPr>
        <p:spPr>
          <a:xfrm>
            <a:off x="638175" y="775853"/>
            <a:ext cx="7886700" cy="5652655"/>
          </a:xfrm>
        </p:spPr>
        <p:txBody>
          <a:bodyPr>
            <a:noAutofit/>
          </a:bodyPr>
          <a:lstStyle/>
          <a:p>
            <a:pPr marL="0" indent="432000" algn="just">
              <a:lnSpc>
                <a:spcPct val="120000"/>
              </a:lnSpc>
              <a:spcBef>
                <a:spcPts val="0"/>
              </a:spcBef>
              <a:buNone/>
            </a:pPr>
            <a:r>
              <a:rPr lang="ru-RU" sz="1500" b="1" i="1" dirty="0">
                <a:latin typeface="Times New Roman" panose="02020603050405020304" pitchFamily="18" charset="0"/>
                <a:cs typeface="Times New Roman" panose="02020603050405020304" pitchFamily="18" charset="0"/>
              </a:rPr>
              <a:t>Расчетной скоростью</a:t>
            </a:r>
            <a:r>
              <a:rPr lang="ru-RU" sz="1500" b="1" dirty="0">
                <a:latin typeface="Times New Roman" panose="02020603050405020304" pitchFamily="18" charset="0"/>
                <a:cs typeface="Times New Roman" panose="02020603050405020304" pitchFamily="18" charset="0"/>
              </a:rPr>
              <a:t> </a:t>
            </a:r>
            <a:r>
              <a:rPr lang="ru-RU" sz="1500" b="1" i="1" dirty="0">
                <a:latin typeface="Times New Roman" panose="02020603050405020304" pitchFamily="18" charset="0"/>
                <a:cs typeface="Times New Roman" panose="02020603050405020304" pitchFamily="18" charset="0"/>
              </a:rPr>
              <a:t>движения</a:t>
            </a:r>
            <a:r>
              <a:rPr lang="ru-RU" sz="1500" dirty="0">
                <a:latin typeface="Times New Roman" panose="02020603050405020304" pitchFamily="18" charset="0"/>
                <a:cs typeface="Times New Roman" panose="02020603050405020304" pitchFamily="18" charset="0"/>
              </a:rPr>
              <a:t> называется максимально безопасная скорость движения одиночного автомобиля на сухом дорожном покрытии при достаточном расстоянии видимости, допускаемая на дороге рассматриваемой категории. На величину расчетной скорости движения проектируют все геометрические элементы автомобильных дорог и в первую очередь элементы плана и продольного профиля дороги.</a:t>
            </a:r>
          </a:p>
          <a:p>
            <a:pPr marL="0" indent="432000" algn="just">
              <a:lnSpc>
                <a:spcPct val="120000"/>
              </a:lnSpc>
              <a:spcBef>
                <a:spcPts val="0"/>
              </a:spcBef>
              <a:buNone/>
            </a:pPr>
            <a:r>
              <a:rPr lang="ru-RU" sz="1500" dirty="0">
                <a:latin typeface="Times New Roman" panose="02020603050405020304" pitchFamily="18" charset="0"/>
                <a:cs typeface="Times New Roman" panose="02020603050405020304" pitchFamily="18" charset="0"/>
              </a:rPr>
              <a:t>Значение расчетной скорости движения устанавливают на основании технико-экономических расчетов.</a:t>
            </a:r>
          </a:p>
          <a:p>
            <a:pPr marL="0" indent="432000" algn="just">
              <a:lnSpc>
                <a:spcPct val="120000"/>
              </a:lnSpc>
              <a:spcBef>
                <a:spcPts val="0"/>
              </a:spcBef>
              <a:buNone/>
            </a:pPr>
            <a:r>
              <a:rPr lang="ru-RU" sz="1500" dirty="0">
                <a:latin typeface="Times New Roman" panose="02020603050405020304" pitchFamily="18" charset="0"/>
                <a:cs typeface="Times New Roman" panose="02020603050405020304" pitchFamily="18" charset="0"/>
              </a:rPr>
              <a:t>Значение расчетной скорости движения при разработке проекта реконструкции дорог часто принимают меньшим, чем при проектировании новых дорог. Это вызвано тем, что дорога будет проходить в сложившихся условиях застройки и местности. Поэтому изменение плана и продольного профиля дороги под нормируемую расчетную скорость движения обычно приводит к большим затратам.</a:t>
            </a:r>
          </a:p>
          <a:p>
            <a:pPr marL="0" indent="432000" algn="just">
              <a:lnSpc>
                <a:spcPct val="120000"/>
              </a:lnSpc>
              <a:spcBef>
                <a:spcPts val="0"/>
              </a:spcBef>
              <a:buNone/>
            </a:pPr>
            <a:r>
              <a:rPr lang="ru-RU" sz="1500" b="1" i="1" dirty="0">
                <a:latin typeface="Times New Roman" panose="02020603050405020304" pitchFamily="18" charset="0"/>
                <a:cs typeface="Times New Roman" panose="02020603050405020304" pitchFamily="18" charset="0"/>
              </a:rPr>
              <a:t>Конструктивная скорость движения </a:t>
            </a:r>
            <a:r>
              <a:rPr lang="ru-RU" sz="1500" dirty="0">
                <a:latin typeface="Times New Roman" panose="02020603050405020304" pitchFamily="18" charset="0"/>
                <a:cs typeface="Times New Roman" panose="02020603050405020304" pitchFamily="18" charset="0"/>
              </a:rPr>
              <a:t>автомобиля представляет собой максимальную скорость движения, развиваемую автомобилем данной конструкции. Конструктивная скорость движения зависит от типа автомобиля, удельной мощности его двигателя.</a:t>
            </a:r>
          </a:p>
          <a:p>
            <a:pPr marL="0" indent="432000" algn="just">
              <a:lnSpc>
                <a:spcPct val="120000"/>
              </a:lnSpc>
              <a:spcBef>
                <a:spcPts val="0"/>
              </a:spcBef>
              <a:buNone/>
            </a:pPr>
            <a:r>
              <a:rPr lang="ru-RU" sz="1500" b="1" i="1" dirty="0">
                <a:latin typeface="Times New Roman" panose="02020603050405020304" pitchFamily="18" charset="0"/>
                <a:cs typeface="Times New Roman" panose="02020603050405020304" pitchFamily="18" charset="0"/>
              </a:rPr>
              <a:t>Мгновенная скорость движения </a:t>
            </a:r>
            <a:r>
              <a:rPr lang="ru-RU" sz="1500" dirty="0">
                <a:latin typeface="Times New Roman" panose="02020603050405020304" pitchFamily="18" charset="0"/>
                <a:cs typeface="Times New Roman" panose="02020603050405020304" pitchFamily="18" charset="0"/>
              </a:rPr>
              <a:t>- это фактическая скорость, измеренная в конкретных створах дороги. Мгновенная скорость движения представляет собой скорость движения одиночных автомобилей или транспортного потока на данном коротком участке дороги в рассматриваемый промежуток времени. Значение мгновенной скорости движения характеризует фактические условия движения в конкретном месте дороги и в данный момент времени.</a:t>
            </a:r>
          </a:p>
          <a:p>
            <a:pPr marL="0" indent="432000" algn="just">
              <a:lnSpc>
                <a:spcPct val="120000"/>
              </a:lnSpc>
              <a:spcBef>
                <a:spcPts val="0"/>
              </a:spcBef>
              <a:buNone/>
            </a:pPr>
            <a:endParaRPr lang="ru-RU" sz="1500" dirty="0"/>
          </a:p>
        </p:txBody>
      </p:sp>
    </p:spTree>
    <p:extLst>
      <p:ext uri="{BB962C8B-B14F-4D97-AF65-F5344CB8AC3E}">
        <p14:creationId xmlns:p14="http://schemas.microsoft.com/office/powerpoint/2010/main" val="22205186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Объект 2"/>
          <p:cNvSpPr>
            <a:spLocks noGrp="1"/>
          </p:cNvSpPr>
          <p:nvPr>
            <p:ph idx="1"/>
          </p:nvPr>
        </p:nvSpPr>
        <p:spPr>
          <a:xfrm>
            <a:off x="628650" y="1066800"/>
            <a:ext cx="7886700" cy="5110163"/>
          </a:xfrm>
        </p:spPr>
        <p:txBody>
          <a:bodyPr>
            <a:noAutofit/>
          </a:bodyPr>
          <a:lstStyle/>
          <a:p>
            <a:pPr marL="0" indent="432000" algn="just">
              <a:lnSpc>
                <a:spcPct val="120000"/>
              </a:lnSpc>
              <a:spcBef>
                <a:spcPts val="0"/>
              </a:spcBef>
              <a:buNone/>
            </a:pPr>
            <a:r>
              <a:rPr lang="ru-RU" sz="1600" b="1" i="1" dirty="0">
                <a:latin typeface="Times New Roman" panose="02020603050405020304" pitchFamily="18" charset="0"/>
                <a:cs typeface="Times New Roman" panose="02020603050405020304" pitchFamily="18" charset="0"/>
              </a:rPr>
              <a:t>Техническая скорость движения </a:t>
            </a:r>
            <a:r>
              <a:rPr lang="ru-RU" sz="1600" dirty="0">
                <a:latin typeface="Times New Roman" panose="02020603050405020304" pitchFamily="18" charset="0"/>
                <a:cs typeface="Times New Roman" panose="02020603050405020304" pitchFamily="18" charset="0"/>
              </a:rPr>
              <a:t>показывает среднюю скорость движения на данном маршруте без учета задержек, вызванных наличием пересечений в одном уровне или другими факторами, и определяется в основном размерами геометрических элементов дороги. </a:t>
            </a:r>
          </a:p>
          <a:p>
            <a:pPr marL="0" indent="432000" algn="just">
              <a:lnSpc>
                <a:spcPct val="120000"/>
              </a:lnSpc>
              <a:spcBef>
                <a:spcPts val="0"/>
              </a:spcBef>
              <a:buNone/>
            </a:pPr>
            <a:r>
              <a:rPr lang="ru-RU" sz="1600" dirty="0">
                <a:latin typeface="Times New Roman" panose="02020603050405020304" pitchFamily="18" charset="0"/>
                <a:cs typeface="Times New Roman" panose="02020603050405020304" pitchFamily="18" charset="0"/>
              </a:rPr>
              <a:t>По технической скорости движения можно оценивать условия движения на отдельных маршрутах и комплексное влияние дорожных условий на скорость движения. Значение технической скорости движения во многом определяется видом транспортных средств, поэтому существенно зависит от состава движения.</a:t>
            </a:r>
          </a:p>
          <a:p>
            <a:pPr marL="0" indent="432000" algn="just">
              <a:lnSpc>
                <a:spcPct val="120000"/>
              </a:lnSpc>
              <a:spcBef>
                <a:spcPts val="0"/>
              </a:spcBef>
              <a:buNone/>
            </a:pPr>
            <a:r>
              <a:rPr lang="ru-RU" sz="1600" b="1" i="1" dirty="0">
                <a:latin typeface="Times New Roman" panose="02020603050405020304" pitchFamily="18" charset="0"/>
                <a:cs typeface="Times New Roman" panose="02020603050405020304" pitchFamily="18" charset="0"/>
              </a:rPr>
              <a:t>Эксплуатационная скорость</a:t>
            </a:r>
            <a:r>
              <a:rPr lang="ru-RU" sz="1600" dirty="0">
                <a:latin typeface="Times New Roman" panose="02020603050405020304" pitchFamily="18" charset="0"/>
                <a:cs typeface="Times New Roman" panose="02020603050405020304" pitchFamily="18" charset="0"/>
              </a:rPr>
              <a:t> — это средняя скорость автомобиля за время нахождения автомобиля на линии. При расчете этой скорости в отличие от технической скорости автомобиля учитывается все время его пребывания в наряде. Учитываются затраты времени:</a:t>
            </a:r>
          </a:p>
          <a:p>
            <a:pPr lvl="0">
              <a:lnSpc>
                <a:spcPct val="120000"/>
              </a:lnSpc>
            </a:pPr>
            <a:r>
              <a:rPr lang="ru-RU" sz="1600" dirty="0">
                <a:latin typeface="Times New Roman" panose="02020603050405020304" pitchFamily="18" charset="0"/>
                <a:cs typeface="Times New Roman" panose="02020603050405020304" pitchFamily="18" charset="0"/>
              </a:rPr>
              <a:t>на оформление документов при получении и сдаче грузов;</a:t>
            </a:r>
          </a:p>
          <a:p>
            <a:pPr lvl="0">
              <a:lnSpc>
                <a:spcPct val="120000"/>
              </a:lnSpc>
            </a:pPr>
            <a:r>
              <a:rPr lang="ru-RU" sz="1600" dirty="0">
                <a:latin typeface="Times New Roman" panose="02020603050405020304" pitchFamily="18" charset="0"/>
                <a:cs typeface="Times New Roman" panose="02020603050405020304" pitchFamily="18" charset="0"/>
              </a:rPr>
              <a:t>на простои под погрузкой и разгрузкой;</a:t>
            </a:r>
          </a:p>
          <a:p>
            <a:pPr lvl="0">
              <a:lnSpc>
                <a:spcPct val="120000"/>
              </a:lnSpc>
            </a:pPr>
            <a:r>
              <a:rPr lang="ru-RU" sz="1600" dirty="0">
                <a:latin typeface="Times New Roman" panose="02020603050405020304" pitchFamily="18" charset="0"/>
                <a:cs typeface="Times New Roman" panose="02020603050405020304" pitchFamily="18" charset="0"/>
              </a:rPr>
              <a:t>на устранение технических неисправностей автомобиля и перевозимого груза во время наряда.</a:t>
            </a:r>
          </a:p>
          <a:p>
            <a:pPr marL="0" indent="0">
              <a:buNone/>
            </a:pPr>
            <a:endParaRPr lang="ru-RU" sz="1600" dirty="0"/>
          </a:p>
        </p:txBody>
      </p:sp>
    </p:spTree>
    <p:extLst>
      <p:ext uri="{BB962C8B-B14F-4D97-AF65-F5344CB8AC3E}">
        <p14:creationId xmlns:p14="http://schemas.microsoft.com/office/powerpoint/2010/main" val="31438925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855"/>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Объект 2"/>
          <p:cNvSpPr>
            <a:spLocks noGrp="1"/>
          </p:cNvSpPr>
          <p:nvPr>
            <p:ph idx="1"/>
          </p:nvPr>
        </p:nvSpPr>
        <p:spPr>
          <a:xfrm>
            <a:off x="628650" y="1039091"/>
            <a:ext cx="7886700" cy="5137872"/>
          </a:xfrm>
        </p:spPr>
        <p:txBody>
          <a:bodyPr>
            <a:noAutofit/>
          </a:bodyPr>
          <a:lstStyle/>
          <a:p>
            <a:pPr marL="0" indent="432000" algn="just">
              <a:lnSpc>
                <a:spcPct val="100000"/>
              </a:lnSpc>
              <a:spcBef>
                <a:spcPts val="0"/>
              </a:spcBef>
              <a:buNone/>
            </a:pPr>
            <a:r>
              <a:rPr lang="ru-RU" sz="1600" b="1" i="1" dirty="0">
                <a:latin typeface="Times New Roman" panose="02020603050405020304" pitchFamily="18" charset="0"/>
                <a:cs typeface="Times New Roman" panose="02020603050405020304" pitchFamily="18" charset="0"/>
              </a:rPr>
              <a:t>Расчетная скорость, принимаемая при организации движения</a:t>
            </a:r>
            <a:r>
              <a:rPr lang="ru-RU" sz="1600" i="1"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представляет собой скорость движения, на которую рассчитывается работа всех систем управления движением, исходя из которой выбирается вид дорожного знака и размеры элементов разметки проезжей части. Обычно эта скорость принимается равной скорости 85 %-ной обеспеченности, т.е. скорости, которую превышают 15 % автомобилей. К этой скорости также относится значение ограничения минимальной или максимальной скорости, выбираемой в зависимости от местных условий движения.</a:t>
            </a:r>
          </a:p>
          <a:p>
            <a:pPr marL="0" indent="432000" algn="just">
              <a:lnSpc>
                <a:spcPct val="100000"/>
              </a:lnSpc>
              <a:spcBef>
                <a:spcPts val="0"/>
              </a:spcBef>
              <a:buNone/>
            </a:pPr>
            <a:r>
              <a:rPr lang="ru-RU" sz="1600" dirty="0">
                <a:latin typeface="Times New Roman" panose="02020603050405020304" pitchFamily="18" charset="0"/>
                <a:cs typeface="Times New Roman" panose="02020603050405020304" pitchFamily="18" charset="0"/>
              </a:rPr>
              <a:t>Под </a:t>
            </a:r>
            <a:r>
              <a:rPr lang="ru-RU" sz="1600" b="1" i="1" dirty="0">
                <a:latin typeface="Times New Roman" panose="02020603050405020304" pitchFamily="18" charset="0"/>
                <a:cs typeface="Times New Roman" panose="02020603050405020304" pitchFamily="18" charset="0"/>
              </a:rPr>
              <a:t>оптимальной скоростью движения </a:t>
            </a:r>
            <a:r>
              <a:rPr lang="ru-RU" sz="1600" dirty="0">
                <a:latin typeface="Times New Roman" panose="02020603050405020304" pitchFamily="18" charset="0"/>
                <a:cs typeface="Times New Roman" panose="02020603050405020304" pitchFamily="18" charset="0"/>
              </a:rPr>
              <a:t>понимается скорость движения, при которой обеспечиваются наиболее эффективные условия транспортной работы дороги и автомобильного транспорта, а также благоприятные условия для работы водителей. Характерным примером оптимальной скорости движения является скорость движения, соответствующая оптимальной загрузке дороги движением и составляющая примерно 55 % скорости движения в свободных условиях.</a:t>
            </a:r>
          </a:p>
          <a:p>
            <a:pPr marL="0" indent="432000" algn="just">
              <a:lnSpc>
                <a:spcPct val="100000"/>
              </a:lnSpc>
              <a:spcBef>
                <a:spcPts val="0"/>
              </a:spcBef>
              <a:buNone/>
            </a:pPr>
            <a:r>
              <a:rPr lang="ru-RU" sz="1600" b="1" i="1" dirty="0">
                <a:latin typeface="Times New Roman" panose="02020603050405020304" pitchFamily="18" charset="0"/>
                <a:cs typeface="Times New Roman" panose="02020603050405020304" pitchFamily="18" charset="0"/>
              </a:rPr>
              <a:t>К нормируемым скоростям движения </a:t>
            </a:r>
            <a:r>
              <a:rPr lang="ru-RU" sz="1600" dirty="0">
                <a:latin typeface="Times New Roman" panose="02020603050405020304" pitchFamily="18" charset="0"/>
                <a:cs typeface="Times New Roman" panose="02020603050405020304" pitchFamily="18" charset="0"/>
              </a:rPr>
              <a:t>относят значения скоростей движения, принимаемые как стандартные при технических или технико-экономических расчетах. В этом смысле расчетная скорость движения также является одной из разновидностей нормируемых скоростей. </a:t>
            </a:r>
          </a:p>
          <a:p>
            <a:pPr marL="0" indent="432000" algn="just">
              <a:lnSpc>
                <a:spcPct val="100000"/>
              </a:lnSpc>
              <a:spcBef>
                <a:spcPts val="0"/>
              </a:spcBef>
              <a:buNone/>
            </a:pPr>
            <a:r>
              <a:rPr lang="ru-RU" sz="1600" dirty="0">
                <a:latin typeface="Times New Roman" panose="02020603050405020304" pitchFamily="18" charset="0"/>
                <a:cs typeface="Times New Roman" panose="02020603050405020304" pitchFamily="18" charset="0"/>
              </a:rPr>
              <a:t>К нормируемым скоростям движения можно отнести значения скорости при определенном типе дорожного покрытия, которые используют при технико-экономических расчетах. К нормируемым скоростям движения можно также отнести скорость сообщения общественного транспорта, используемую для расчетов по организации работы этого вида транспорта.</a:t>
            </a: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14676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628650" y="637309"/>
            <a:ext cx="7886700" cy="734292"/>
          </a:xfrm>
        </p:spPr>
        <p:txBody>
          <a:bodyPr>
            <a:normAutofit/>
          </a:bodyPr>
          <a:lstStyle/>
          <a:p>
            <a:r>
              <a:rPr lang="ru-RU" sz="2400" dirty="0">
                <a:latin typeface="Times New Roman" panose="02020603050405020304" pitchFamily="18" charset="0"/>
                <a:cs typeface="Times New Roman" panose="02020603050405020304" pitchFamily="18" charset="0"/>
              </a:rPr>
              <a:t>Способы измерений скорости движения автомобилей:</a:t>
            </a: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28650" y="1371601"/>
            <a:ext cx="7886700" cy="5195454"/>
          </a:xfrm>
        </p:spPr>
        <p:txBody>
          <a:bodyPr>
            <a:normAutofit fontScale="77500" lnSpcReduction="20000"/>
          </a:bodyPr>
          <a:lstStyle/>
          <a:p>
            <a:pPr marL="457200" indent="-457200" algn="just">
              <a:lnSpc>
                <a:spcPct val="120000"/>
              </a:lnSpc>
              <a:buFont typeface="+mj-lt"/>
              <a:buAutoNum type="arabicPeriod"/>
            </a:pPr>
            <a:r>
              <a:rPr lang="ru-RU" sz="2100" dirty="0" smtClean="0">
                <a:latin typeface="Times New Roman" panose="02020603050405020304" pitchFamily="18" charset="0"/>
                <a:cs typeface="Times New Roman" panose="02020603050405020304" pitchFamily="18" charset="0"/>
              </a:rPr>
              <a:t>измеряют </a:t>
            </a:r>
            <a:r>
              <a:rPr lang="ru-RU" sz="2100" dirty="0">
                <a:latin typeface="Times New Roman" panose="02020603050405020304" pitchFamily="18" charset="0"/>
                <a:cs typeface="Times New Roman" panose="02020603050405020304" pitchFamily="18" charset="0"/>
              </a:rPr>
              <a:t>скорости движения одиночных легковых автомобилей наиболее распространённых типов при свободных условиях движения или скорости легковых автомобилей, идущих во главе группы автомобилей при частично связанных условиях движения. Для получения объективных данных необходимо сделать не менее 30 замеров в каждом створе. На основе измерений строят кумулятивные кривые распределения скоростей, а за фактическую максимальную скорость принимают скорость легкового автомобиля 85 %-ной обеспеченности (рис. </a:t>
            </a:r>
            <a:r>
              <a:rPr lang="kk-KZ" sz="2100" dirty="0">
                <a:latin typeface="Times New Roman" panose="02020603050405020304" pitchFamily="18" charset="0"/>
                <a:cs typeface="Times New Roman" panose="02020603050405020304" pitchFamily="18" charset="0"/>
              </a:rPr>
              <a:t>3.2.1</a:t>
            </a:r>
            <a:r>
              <a:rPr lang="ru-RU" sz="2100" dirty="0" smtClean="0">
                <a:latin typeface="Times New Roman" panose="02020603050405020304" pitchFamily="18" charset="0"/>
                <a:cs typeface="Times New Roman" panose="02020603050405020304" pitchFamily="18" charset="0"/>
              </a:rPr>
              <a:t>);</a:t>
            </a:r>
          </a:p>
          <a:p>
            <a:pPr marL="457200" indent="-457200" algn="just">
              <a:lnSpc>
                <a:spcPct val="120000"/>
              </a:lnSpc>
              <a:buFont typeface="+mj-lt"/>
              <a:buAutoNum type="arabicPeriod"/>
            </a:pPr>
            <a:r>
              <a:rPr lang="ru-RU" sz="2100" dirty="0" smtClean="0">
                <a:latin typeface="Times New Roman" panose="02020603050405020304" pitchFamily="18" charset="0"/>
                <a:cs typeface="Times New Roman" panose="02020603050405020304" pitchFamily="18" charset="0"/>
              </a:rPr>
              <a:t>измеряют </a:t>
            </a:r>
            <a:r>
              <a:rPr lang="ru-RU" sz="2100" dirty="0">
                <a:latin typeface="Times New Roman" panose="02020603050405020304" pitchFamily="18" charset="0"/>
                <a:cs typeface="Times New Roman" panose="02020603050405020304" pitchFamily="18" charset="0"/>
              </a:rPr>
              <a:t>скорости движения всех автомобилей (легковых и грузовых) и строят кумулятивные кривые распределения скоростей транспортного потока, а за фактическую максимальную принимают скорость 95 %-ной обеспеченности;</a:t>
            </a:r>
          </a:p>
          <a:p>
            <a:pPr marL="457200" indent="-457200" algn="just">
              <a:lnSpc>
                <a:spcPct val="120000"/>
              </a:lnSpc>
              <a:buFont typeface="+mj-lt"/>
              <a:buAutoNum type="arabicPeriod"/>
            </a:pPr>
            <a:r>
              <a:rPr lang="ru-RU" sz="2100" dirty="0" smtClean="0">
                <a:latin typeface="Times New Roman" panose="02020603050405020304" pitchFamily="18" charset="0"/>
                <a:cs typeface="Times New Roman" panose="02020603050405020304" pitchFamily="18" charset="0"/>
              </a:rPr>
              <a:t>для </a:t>
            </a:r>
            <a:r>
              <a:rPr lang="ru-RU" sz="2100" dirty="0">
                <a:latin typeface="Times New Roman" panose="02020603050405020304" pitchFamily="18" charset="0"/>
                <a:cs typeface="Times New Roman" panose="02020603050405020304" pitchFamily="18" charset="0"/>
              </a:rPr>
              <a:t>предварительной и ориентировочной оценки допускается определить максимальную скорость методом следования за лидером. При этом скорость на каждом километре и на каждом характерном участке определяют по спидометру легкового автомобиля, который движется за одиночным или головным легковым автомобилем. На каждом участке производят не менее 3-4 проездов, по которым определяют среднюю скорость. Фактическую максимальную скорость принимают на 10-20 % выше средней из этих замеров.</a:t>
            </a:r>
            <a:endParaRPr lang="ru-RU" sz="2100"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a:pP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04713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Объект 2"/>
          <p:cNvSpPr>
            <a:spLocks noGrp="1"/>
          </p:cNvSpPr>
          <p:nvPr>
            <p:ph idx="1"/>
          </p:nvPr>
        </p:nvSpPr>
        <p:spPr>
          <a:xfrm>
            <a:off x="628650" y="5417127"/>
            <a:ext cx="7886700" cy="1039091"/>
          </a:xfrm>
        </p:spPr>
        <p:txBody>
          <a:bodyPr>
            <a:normAutofit fontScale="55000" lnSpcReduction="20000"/>
          </a:bodyPr>
          <a:lstStyle/>
          <a:p>
            <a:pPr marL="0" indent="0">
              <a:lnSpc>
                <a:spcPct val="120000"/>
              </a:lnSpc>
              <a:buNone/>
            </a:pPr>
            <a:r>
              <a:rPr lang="ru-RU" dirty="0">
                <a:latin typeface="Times New Roman" panose="02020603050405020304" pitchFamily="18" charset="0"/>
                <a:cs typeface="Times New Roman" panose="02020603050405020304" pitchFamily="18" charset="0"/>
              </a:rPr>
              <a:t>Рис. 3.2.1 Кумулятивные кривые распределения скоростей по уровню обеспеченности:</a:t>
            </a:r>
          </a:p>
          <a:p>
            <a:pPr marL="0" indent="0">
              <a:lnSpc>
                <a:spcPct val="120000"/>
              </a:lnSpc>
              <a:buNone/>
            </a:pPr>
            <a:r>
              <a:rPr lang="ru-RU" dirty="0">
                <a:latin typeface="Times New Roman" panose="02020603050405020304" pitchFamily="18" charset="0"/>
                <a:cs typeface="Times New Roman" panose="02020603050405020304" pitchFamily="18" charset="0"/>
              </a:rPr>
              <a:t>1 – грузовые автомобили; 2 – транспортный поток; 3 – легковые автомобили</a:t>
            </a:r>
            <a:endParaRPr lang="ru-RU"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a:stretch>
            <a:fillRect/>
          </a:stretch>
        </p:blipFill>
        <p:spPr>
          <a:xfrm>
            <a:off x="1834415" y="698342"/>
            <a:ext cx="5901976" cy="4504468"/>
          </a:xfrm>
          <a:prstGeom prst="rect">
            <a:avLst/>
          </a:prstGeom>
        </p:spPr>
      </p:pic>
    </p:spTree>
    <p:extLst>
      <p:ext uri="{BB962C8B-B14F-4D97-AF65-F5344CB8AC3E}">
        <p14:creationId xmlns:p14="http://schemas.microsoft.com/office/powerpoint/2010/main" val="5166188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Объект 2"/>
          <p:cNvSpPr>
            <a:spLocks noGrp="1"/>
          </p:cNvSpPr>
          <p:nvPr>
            <p:ph idx="1"/>
          </p:nvPr>
        </p:nvSpPr>
        <p:spPr>
          <a:xfrm>
            <a:off x="628650" y="2729345"/>
            <a:ext cx="7886700" cy="3447618"/>
          </a:xfrm>
        </p:spPr>
        <p:txBody>
          <a:bodyPr/>
          <a:lstStyle/>
          <a:p>
            <a:pPr marL="0" indent="0">
              <a:buNone/>
            </a:pPr>
            <a:endParaRPr lang="ru-RU" dirty="0" smtClean="0"/>
          </a:p>
          <a:p>
            <a:pPr marL="0" indent="0">
              <a:buNone/>
            </a:pPr>
            <a:endParaRPr lang="ru-RU" dirty="0"/>
          </a:p>
        </p:txBody>
      </p:sp>
      <p:pic>
        <p:nvPicPr>
          <p:cNvPr id="5" name="Рисунок 4"/>
          <p:cNvPicPr/>
          <p:nvPr/>
        </p:nvPicPr>
        <p:blipFill>
          <a:blip r:embed="rId3"/>
          <a:stretch>
            <a:fillRect/>
          </a:stretch>
        </p:blipFill>
        <p:spPr>
          <a:xfrm>
            <a:off x="1586778" y="815975"/>
            <a:ext cx="6213331" cy="846570"/>
          </a:xfrm>
          <a:prstGeom prst="rect">
            <a:avLst/>
          </a:prstGeom>
        </p:spPr>
      </p:pic>
      <p:sp>
        <p:nvSpPr>
          <p:cNvPr id="9" name="Прямоугольник 8"/>
          <p:cNvSpPr/>
          <p:nvPr/>
        </p:nvSpPr>
        <p:spPr>
          <a:xfrm>
            <a:off x="277091" y="2151020"/>
            <a:ext cx="8686800" cy="3945054"/>
          </a:xfrm>
          <a:prstGeom prst="rect">
            <a:avLst/>
          </a:prstGeom>
        </p:spPr>
        <p:txBody>
          <a:bodyPr wrap="square">
            <a:spAutoFit/>
          </a:bodyPr>
          <a:lstStyle/>
          <a:p>
            <a:pPr indent="449580" algn="just">
              <a:lnSpc>
                <a:spcPct val="107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3.3 </a:t>
            </a:r>
            <a:r>
              <a:rPr lang="ru-RU" b="1" dirty="0">
                <a:latin typeface="Times New Roman" panose="02020603050405020304" pitchFamily="18" charset="0"/>
                <a:ea typeface="Calibri" panose="020F0502020204030204" pitchFamily="34" charset="0"/>
                <a:cs typeface="Times New Roman" panose="02020603050405020304" pitchFamily="18" charset="0"/>
              </a:rPr>
              <a:t>Влияние параметров и состояния дороги на скорость движения автомобилей</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07000"/>
              </a:lnSpc>
              <a:spcAft>
                <a:spcPts val="0"/>
              </a:spcAft>
            </a:pPr>
            <a:r>
              <a:rPr lang="ru-RU" b="1" dirty="0">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07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(САМОСТОЯТЕЛЬНО)</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07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Влияние ширины укреплённой поверхности дороги</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07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Влияние ширины и типа укрепления обочин</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07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Влияния продольного уклона</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07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Влияния радиуса вертикальных выпуклых кривых и кривых в плане</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07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Влияние коэффициента сцепления</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07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Влияние ровности</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07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Влияния климатических факторов</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ru-RU"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Сильянов Валентин Васильевич, Домке Эдуард Райнгольдович</a:t>
            </a:r>
            <a:r>
              <a:rPr lang="kk-KZ"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Транспортно-эксплуатационные качества автомобильных дорог и городских улиц</a:t>
            </a:r>
            <a:r>
              <a:rPr lang="kk-KZ"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СЭД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II</a:t>
            </a:r>
            <a:r>
              <a:rPr lang="ru-RU"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41577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850323" y="462756"/>
            <a:ext cx="7886700" cy="1325563"/>
          </a:xfrm>
        </p:spPr>
        <p:txBody>
          <a:bodyPr>
            <a:normAutofit/>
          </a:bodyPr>
          <a:lstStyle/>
          <a:p>
            <a:r>
              <a:rPr lang="ru-RU" sz="2400" b="1" dirty="0">
                <a:latin typeface="Times New Roman" panose="02020603050405020304" pitchFamily="18" charset="0"/>
                <a:cs typeface="Times New Roman" panose="02020603050405020304" pitchFamily="18" charset="0"/>
              </a:rPr>
              <a:t>Качественное состояние транспортного потока</a:t>
            </a:r>
            <a:r>
              <a:rPr lang="kk-KZ" sz="2400" b="1" dirty="0">
                <a:latin typeface="Times New Roman" panose="02020603050405020304" pitchFamily="18" charset="0"/>
                <a:cs typeface="Times New Roman" panose="02020603050405020304" pitchFamily="18" charset="0"/>
              </a:rPr>
              <a:t>. Пропускная способность и уровни загрузки дороги движением</a:t>
            </a: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38175" y="1747838"/>
            <a:ext cx="7886700" cy="3757757"/>
          </a:xfrm>
        </p:spPr>
        <p:txBody>
          <a:bodyPr>
            <a:normAutofit/>
          </a:bodyPr>
          <a:lstStyle/>
          <a:p>
            <a:pPr marL="0" indent="457200" algn="just">
              <a:buNone/>
            </a:pPr>
            <a:r>
              <a:rPr lang="ru-RU" sz="1800" b="1" dirty="0">
                <a:latin typeface="Times New Roman" panose="02020603050405020304" pitchFamily="18" charset="0"/>
                <a:cs typeface="Times New Roman" panose="02020603050405020304" pitchFamily="18" charset="0"/>
              </a:rPr>
              <a:t>Уровень загрузки дороги движением</a:t>
            </a:r>
            <a:r>
              <a:rPr lang="ru-RU" sz="1800" dirty="0">
                <a:latin typeface="Times New Roman" panose="02020603050405020304" pitchFamily="18" charset="0"/>
                <a:cs typeface="Times New Roman" panose="02020603050405020304" pitchFamily="18" charset="0"/>
              </a:rPr>
              <a:t> – отношение фактической интенсивности движения, приведенной к легковому автомобилю </a:t>
            </a:r>
            <a:r>
              <a:rPr lang="ru-RU" sz="1800" i="1" dirty="0">
                <a:latin typeface="Times New Roman" panose="02020603050405020304" pitchFamily="18" charset="0"/>
                <a:cs typeface="Times New Roman" panose="02020603050405020304" pitchFamily="18" charset="0"/>
              </a:rPr>
              <a:t>N </a:t>
            </a:r>
            <a:r>
              <a:rPr lang="ru-RU" sz="1800" dirty="0">
                <a:latin typeface="Times New Roman" panose="02020603050405020304" pitchFamily="18" charset="0"/>
                <a:cs typeface="Times New Roman" panose="02020603050405020304" pitchFamily="18" charset="0"/>
              </a:rPr>
              <a:t>(авт./ч), к пропускной способности </a:t>
            </a:r>
            <a:r>
              <a:rPr lang="ru-RU" sz="1800" i="1" dirty="0">
                <a:latin typeface="Times New Roman" panose="02020603050405020304" pitchFamily="18" charset="0"/>
                <a:cs typeface="Times New Roman" panose="02020603050405020304" pitchFamily="18" charset="0"/>
              </a:rPr>
              <a:t>Р </a:t>
            </a:r>
            <a:r>
              <a:rPr lang="ru-RU" sz="1800" dirty="0">
                <a:latin typeface="Times New Roman" panose="02020603050405020304" pitchFamily="18" charset="0"/>
                <a:cs typeface="Times New Roman" panose="02020603050405020304" pitchFamily="18" charset="0"/>
              </a:rPr>
              <a:t>(авт./ч) </a:t>
            </a:r>
          </a:p>
          <a:p>
            <a:pPr marL="0" indent="0" algn="ctr">
              <a:buNone/>
            </a:pPr>
            <a:r>
              <a:rPr lang="ru-RU" sz="2400" b="1" dirty="0">
                <a:latin typeface="Times New Roman" panose="02020603050405020304" pitchFamily="18" charset="0"/>
                <a:cs typeface="Times New Roman" panose="02020603050405020304" pitchFamily="18" charset="0"/>
              </a:rPr>
              <a:t>Z = </a:t>
            </a:r>
            <a:r>
              <a:rPr lang="ru-RU" sz="2400" b="1" i="1" dirty="0">
                <a:latin typeface="Times New Roman" panose="02020603050405020304" pitchFamily="18" charset="0"/>
                <a:cs typeface="Times New Roman" panose="02020603050405020304" pitchFamily="18" charset="0"/>
              </a:rPr>
              <a:t>N/P.</a:t>
            </a:r>
            <a:endParaRPr lang="ru-RU" sz="2400" dirty="0">
              <a:latin typeface="Times New Roman" panose="02020603050405020304" pitchFamily="18" charset="0"/>
              <a:cs typeface="Times New Roman" panose="02020603050405020304" pitchFamily="18" charset="0"/>
            </a:endParaRPr>
          </a:p>
          <a:p>
            <a:pPr marL="0" indent="432000" algn="just">
              <a:buNone/>
            </a:pPr>
            <a:r>
              <a:rPr lang="ru-RU" sz="1800" b="1" dirty="0">
                <a:latin typeface="Times New Roman" panose="02020603050405020304" pitchFamily="18" charset="0"/>
                <a:cs typeface="Times New Roman" panose="02020603050405020304" pitchFamily="18" charset="0"/>
              </a:rPr>
              <a:t>Коэффициент скорости движения</a:t>
            </a:r>
            <a:r>
              <a:rPr lang="ru-RU" sz="1800" i="1"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с</a:t>
            </a:r>
            <a:r>
              <a:rPr lang="ru-RU" sz="1800" dirty="0">
                <a:latin typeface="Times New Roman" panose="02020603050405020304" pitchFamily="18" charset="0"/>
                <a:cs typeface="Times New Roman" panose="02020603050405020304" pitchFamily="18" charset="0"/>
              </a:rPr>
              <a:t> – это отношение скорости движения при каком-либо уровне удобства движения </a:t>
            </a:r>
            <a:r>
              <a:rPr lang="en-US" sz="1800" b="1" i="1" dirty="0">
                <a:latin typeface="Times New Roman" panose="02020603050405020304" pitchFamily="18" charset="0"/>
                <a:cs typeface="Times New Roman" panose="02020603050405020304" pitchFamily="18" charset="0"/>
              </a:rPr>
              <a:t>υ</a:t>
            </a:r>
            <a:r>
              <a:rPr lang="en-US" sz="1800" b="1" baseline="-25000" dirty="0">
                <a:latin typeface="Times New Roman" panose="02020603050405020304" pitchFamily="18" charset="0"/>
                <a:cs typeface="Times New Roman" panose="02020603050405020304" pitchFamily="18" charset="0"/>
              </a:rPr>
              <a:t>z</a:t>
            </a:r>
            <a:r>
              <a:rPr lang="en-US" sz="1800" i="1"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к желаемой скорости движения в свободных условиях </a:t>
            </a:r>
            <a:r>
              <a:rPr lang="ru-RU" sz="1800" b="1" i="1" dirty="0">
                <a:latin typeface="Times New Roman" panose="02020603050405020304" pitchFamily="18" charset="0"/>
                <a:cs typeface="Times New Roman" panose="02020603050405020304" pitchFamily="18" charset="0"/>
              </a:rPr>
              <a:t>υ</a:t>
            </a:r>
            <a:r>
              <a:rPr lang="ru-RU" sz="1800" b="1" i="1" baseline="-25000" dirty="0">
                <a:latin typeface="Times New Roman" panose="02020603050405020304" pitchFamily="18" charset="0"/>
                <a:cs typeface="Times New Roman" panose="02020603050405020304" pitchFamily="18" charset="0"/>
              </a:rPr>
              <a:t>ж</a:t>
            </a:r>
            <a:r>
              <a:rPr lang="ru-RU" sz="1800" dirty="0">
                <a:latin typeface="Times New Roman" panose="02020603050405020304" pitchFamily="18" charset="0"/>
                <a:cs typeface="Times New Roman" panose="02020603050405020304" pitchFamily="18" charset="0"/>
              </a:rPr>
              <a:t>, которая выбирается водителем для обеспечения высокой комфортности </a:t>
            </a:r>
            <a:r>
              <a:rPr lang="ru-RU" sz="1800" dirty="0" smtClean="0">
                <a:latin typeface="Times New Roman" panose="02020603050405020304" pitchFamily="18" charset="0"/>
                <a:cs typeface="Times New Roman" panose="02020603050405020304" pitchFamily="18" charset="0"/>
              </a:rPr>
              <a:t>поездки</a:t>
            </a:r>
          </a:p>
          <a:p>
            <a:pPr marL="0" indent="0" algn="ctr">
              <a:buNone/>
            </a:pPr>
            <a:r>
              <a:rPr lang="en-US" sz="2400" b="1" i="1" dirty="0">
                <a:latin typeface="Times New Roman" panose="02020603050405020304" pitchFamily="18" charset="0"/>
                <a:cs typeface="Times New Roman" panose="02020603050405020304" pitchFamily="18" charset="0"/>
              </a:rPr>
              <a:t>c</a:t>
            </a:r>
            <a:r>
              <a:rPr lang="ru-RU" sz="2400" b="1" i="1" dirty="0">
                <a:latin typeface="Times New Roman" panose="02020603050405020304" pitchFamily="18" charset="0"/>
                <a:cs typeface="Times New Roman" panose="02020603050405020304" pitchFamily="18" charset="0"/>
              </a:rPr>
              <a:t> = </a:t>
            </a:r>
            <a:r>
              <a:rPr lang="en-US" sz="2400" b="1" i="1" dirty="0">
                <a:latin typeface="Times New Roman" panose="02020603050405020304" pitchFamily="18" charset="0"/>
                <a:cs typeface="Times New Roman" panose="02020603050405020304" pitchFamily="18" charset="0"/>
              </a:rPr>
              <a:t>υ</a:t>
            </a:r>
            <a:r>
              <a:rPr lang="en-US" sz="2400" b="1" baseline="-25000" dirty="0">
                <a:latin typeface="Times New Roman" panose="02020603050405020304" pitchFamily="18" charset="0"/>
                <a:cs typeface="Times New Roman" panose="02020603050405020304" pitchFamily="18" charset="0"/>
              </a:rPr>
              <a:t>z</a:t>
            </a:r>
            <a:r>
              <a:rPr lang="ru-RU" sz="2400" b="1" i="1" dirty="0" smtClean="0">
                <a:latin typeface="Times New Roman" panose="02020603050405020304" pitchFamily="18" charset="0"/>
                <a:cs typeface="Times New Roman" panose="02020603050405020304" pitchFamily="18" charset="0"/>
              </a:rPr>
              <a:t>/υ</a:t>
            </a:r>
            <a:r>
              <a:rPr lang="ru-RU" sz="2400" b="1" i="1" baseline="-25000" dirty="0" smtClean="0">
                <a:latin typeface="Times New Roman" panose="02020603050405020304" pitchFamily="18" charset="0"/>
                <a:cs typeface="Times New Roman" panose="02020603050405020304" pitchFamily="18" charset="0"/>
              </a:rPr>
              <a:t>ж</a:t>
            </a:r>
          </a:p>
          <a:p>
            <a:pPr marL="0" indent="432000" algn="just">
              <a:buNone/>
            </a:pPr>
            <a:r>
              <a:rPr lang="ru-RU" sz="1800" b="1" dirty="0">
                <a:latin typeface="Times New Roman" panose="02020603050405020304" pitchFamily="18" charset="0"/>
                <a:cs typeface="Times New Roman" panose="02020603050405020304" pitchFamily="18" charset="0"/>
              </a:rPr>
              <a:t>Коэффициент насыщения движением</a:t>
            </a:r>
            <a:r>
              <a:rPr lang="ru-RU" sz="1800"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ρ</a:t>
            </a:r>
            <a:r>
              <a:rPr lang="ru-RU" sz="1800" dirty="0">
                <a:latin typeface="Times New Roman" panose="02020603050405020304" pitchFamily="18" charset="0"/>
                <a:cs typeface="Times New Roman" panose="02020603050405020304" pitchFamily="18" charset="0"/>
              </a:rPr>
              <a:t> представляет собой отношение плотности транспортного потока при каком-либо уровне удобства движения </a:t>
            </a:r>
            <a:r>
              <a:rPr lang="en-US" sz="1800" b="1" i="1" dirty="0">
                <a:latin typeface="Times New Roman" panose="02020603050405020304" pitchFamily="18" charset="0"/>
                <a:cs typeface="Times New Roman" panose="02020603050405020304" pitchFamily="18" charset="0"/>
              </a:rPr>
              <a:t>q</a:t>
            </a:r>
            <a:r>
              <a:rPr lang="en-US" sz="1800" b="1" baseline="-25000" dirty="0">
                <a:latin typeface="Times New Roman" panose="02020603050405020304" pitchFamily="18" charset="0"/>
                <a:cs typeface="Times New Roman" panose="02020603050405020304" pitchFamily="18" charset="0"/>
              </a:rPr>
              <a:t>z</a:t>
            </a:r>
            <a:r>
              <a:rPr lang="en-US" sz="1800"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к максимальной плотности транспортного потока </a:t>
            </a:r>
            <a:r>
              <a:rPr lang="en-US" sz="1800" b="1" i="1" dirty="0">
                <a:latin typeface="Times New Roman" panose="02020603050405020304" pitchFamily="18" charset="0"/>
                <a:cs typeface="Times New Roman" panose="02020603050405020304" pitchFamily="18" charset="0"/>
              </a:rPr>
              <a:t>q</a:t>
            </a:r>
            <a:r>
              <a:rPr lang="en-US" sz="1800" b="1" baseline="-25000" dirty="0">
                <a:latin typeface="Times New Roman" panose="02020603050405020304" pitchFamily="18" charset="0"/>
                <a:cs typeface="Times New Roman" panose="02020603050405020304" pitchFamily="18" charset="0"/>
              </a:rPr>
              <a:t>max</a:t>
            </a:r>
            <a:r>
              <a:rPr lang="ru-RU" sz="1800" dirty="0">
                <a:latin typeface="Times New Roman" panose="02020603050405020304" pitchFamily="18" charset="0"/>
                <a:cs typeface="Times New Roman" panose="02020603050405020304" pitchFamily="18" charset="0"/>
              </a:rPr>
              <a:t>:</a:t>
            </a:r>
          </a:p>
          <a:p>
            <a:pPr marL="0" indent="0">
              <a:buNone/>
            </a:pPr>
            <a:endParaRPr lang="ru-RU" sz="1700" dirty="0" smtClean="0">
              <a:latin typeface="Times New Roman" panose="02020603050405020304" pitchFamily="18" charset="0"/>
              <a:cs typeface="Times New Roman" panose="02020603050405020304" pitchFamily="18" charset="0"/>
            </a:endParaRPr>
          </a:p>
          <a:p>
            <a:pPr marL="0" indent="0">
              <a:buNone/>
            </a:pPr>
            <a:endParaRPr lang="ru-RU" dirty="0" smtClean="0"/>
          </a:p>
          <a:p>
            <a:endParaRPr lang="ru-RU" dirty="0"/>
          </a:p>
        </p:txBody>
      </p:sp>
      <p:sp>
        <p:nvSpPr>
          <p:cNvPr id="16" name="Rectangle 1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7" name="Объект 16"/>
          <p:cNvGraphicFramePr>
            <a:graphicFrameLocks noChangeAspect="1"/>
          </p:cNvGraphicFramePr>
          <p:nvPr>
            <p:extLst>
              <p:ext uri="{D42A27DB-BD31-4B8C-83A1-F6EECF244321}">
                <p14:modId xmlns:p14="http://schemas.microsoft.com/office/powerpoint/2010/main" val="3973895454"/>
              </p:ext>
            </p:extLst>
          </p:nvPr>
        </p:nvGraphicFramePr>
        <p:xfrm>
          <a:off x="3602180" y="5627796"/>
          <a:ext cx="2048183" cy="592895"/>
        </p:xfrm>
        <a:graphic>
          <a:graphicData uri="http://schemas.openxmlformats.org/presentationml/2006/ole">
            <mc:AlternateContent xmlns:mc="http://schemas.openxmlformats.org/markup-compatibility/2006">
              <mc:Choice xmlns:v="urn:schemas-microsoft-com:vml" Requires="v">
                <p:oleObj spid="_x0000_s2064" name="Уравнение" r:id="rId4" imgW="800100" imgH="228600" progId="Equation.3">
                  <p:embed/>
                </p:oleObj>
              </mc:Choice>
              <mc:Fallback>
                <p:oleObj name="Уравнение" r:id="rId4" imgW="800100" imgH="228600" progId="Equation.3">
                  <p:embed/>
                  <p:pic>
                    <p:nvPicPr>
                      <p:cNvPr id="0"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2180" y="5627796"/>
                        <a:ext cx="2048183" cy="592895"/>
                      </a:xfrm>
                      <a:prstGeom prst="rect">
                        <a:avLst/>
                      </a:prstGeom>
                      <a:noFill/>
                    </p:spPr>
                  </p:pic>
                </p:oleObj>
              </mc:Fallback>
            </mc:AlternateContent>
          </a:graphicData>
        </a:graphic>
      </p:graphicFrame>
    </p:spTree>
    <p:extLst>
      <p:ext uri="{BB962C8B-B14F-4D97-AF65-F5344CB8AC3E}">
        <p14:creationId xmlns:p14="http://schemas.microsoft.com/office/powerpoint/2010/main" val="7434155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789051" y="509098"/>
            <a:ext cx="1518044" cy="369332"/>
          </a:xfrm>
          <a:prstGeom prst="rect">
            <a:avLst/>
          </a:prstGeom>
        </p:spPr>
        <p:txBody>
          <a:bodyPr wrap="none">
            <a:spAutoFit/>
          </a:bodyPr>
          <a:lstStyle/>
          <a:p>
            <a:r>
              <a:rPr lang="ru-RU" dirty="0">
                <a:solidFill>
                  <a:srgbClr val="000000"/>
                </a:solidFill>
                <a:latin typeface="Times New Roman" panose="02020603050405020304" pitchFamily="18" charset="0"/>
                <a:ea typeface="Calibri" panose="020F0502020204030204" pitchFamily="34" charset="0"/>
              </a:rPr>
              <a:t>Таблица </a:t>
            </a:r>
            <a:r>
              <a:rPr lang="kk-KZ" dirty="0">
                <a:solidFill>
                  <a:srgbClr val="000000"/>
                </a:solidFill>
                <a:latin typeface="Times New Roman" panose="02020603050405020304" pitchFamily="18" charset="0"/>
                <a:ea typeface="Calibri" panose="020F0502020204030204" pitchFamily="34" charset="0"/>
              </a:rPr>
              <a:t>3.4.1</a:t>
            </a:r>
            <a:endParaRPr lang="ru-RU" dirty="0"/>
          </a:p>
        </p:txBody>
      </p:sp>
      <p:pic>
        <p:nvPicPr>
          <p:cNvPr id="7" name="Рисунок 6"/>
          <p:cNvPicPr>
            <a:picLocks noChangeAspect="1"/>
          </p:cNvPicPr>
          <p:nvPr/>
        </p:nvPicPr>
        <p:blipFill>
          <a:blip r:embed="rId3"/>
          <a:stretch>
            <a:fillRect/>
          </a:stretch>
        </p:blipFill>
        <p:spPr>
          <a:xfrm>
            <a:off x="789051" y="792599"/>
            <a:ext cx="7584948" cy="1824228"/>
          </a:xfrm>
          <a:prstGeom prst="rect">
            <a:avLst/>
          </a:prstGeom>
        </p:spPr>
      </p:pic>
      <p:sp>
        <p:nvSpPr>
          <p:cNvPr id="8" name="Прямоугольник 7"/>
          <p:cNvSpPr/>
          <p:nvPr/>
        </p:nvSpPr>
        <p:spPr>
          <a:xfrm>
            <a:off x="789051" y="2616827"/>
            <a:ext cx="1518044" cy="369332"/>
          </a:xfrm>
          <a:prstGeom prst="rect">
            <a:avLst/>
          </a:prstGeom>
        </p:spPr>
        <p:txBody>
          <a:bodyPr wrap="none">
            <a:spAutoFit/>
          </a:bodyPr>
          <a:lstStyle/>
          <a:p>
            <a:r>
              <a:rPr lang="ru-RU" dirty="0">
                <a:solidFill>
                  <a:srgbClr val="000000"/>
                </a:solidFill>
                <a:latin typeface="Times New Roman" panose="02020603050405020304" pitchFamily="18" charset="0"/>
                <a:ea typeface="Calibri" panose="020F0502020204030204" pitchFamily="34" charset="0"/>
              </a:rPr>
              <a:t>Таблица </a:t>
            </a:r>
            <a:r>
              <a:rPr lang="kk-KZ" dirty="0">
                <a:solidFill>
                  <a:srgbClr val="000000"/>
                </a:solidFill>
                <a:latin typeface="Times New Roman" panose="02020603050405020304" pitchFamily="18" charset="0"/>
                <a:ea typeface="Calibri" panose="020F0502020204030204" pitchFamily="34" charset="0"/>
              </a:rPr>
              <a:t>3.4.2</a:t>
            </a:r>
            <a:endParaRPr lang="ru-RU" dirty="0"/>
          </a:p>
        </p:txBody>
      </p:sp>
      <p:pic>
        <p:nvPicPr>
          <p:cNvPr id="9" name="Рисунок 8"/>
          <p:cNvPicPr>
            <a:picLocks noChangeAspect="1"/>
          </p:cNvPicPr>
          <p:nvPr/>
        </p:nvPicPr>
        <p:blipFill>
          <a:blip r:embed="rId4"/>
          <a:stretch>
            <a:fillRect/>
          </a:stretch>
        </p:blipFill>
        <p:spPr>
          <a:xfrm>
            <a:off x="1638300" y="2986159"/>
            <a:ext cx="5886450" cy="3800475"/>
          </a:xfrm>
          <a:prstGeom prst="rect">
            <a:avLst/>
          </a:prstGeom>
        </p:spPr>
      </p:pic>
    </p:spTree>
    <p:extLst>
      <p:ext uri="{BB962C8B-B14F-4D97-AF65-F5344CB8AC3E}">
        <p14:creationId xmlns:p14="http://schemas.microsoft.com/office/powerpoint/2010/main" val="33548059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92913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4059350"/>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91</TotalTime>
  <Words>916</Words>
  <Application>Microsoft Office PowerPoint</Application>
  <PresentationFormat>Экран (4:3)</PresentationFormat>
  <Paragraphs>60</Paragraphs>
  <Slides>12</Slides>
  <Notes>0</Notes>
  <HiddenSlides>0</HiddenSlides>
  <MMClips>0</MMClips>
  <ScaleCrop>false</ScaleCrop>
  <HeadingPairs>
    <vt:vector size="8" baseType="variant">
      <vt:variant>
        <vt:lpstr>Использованные шрифты</vt:lpstr>
      </vt:variant>
      <vt:variant>
        <vt:i4>5</vt:i4>
      </vt:variant>
      <vt:variant>
        <vt:lpstr>Тема</vt:lpstr>
      </vt:variant>
      <vt:variant>
        <vt:i4>1</vt:i4>
      </vt:variant>
      <vt:variant>
        <vt:lpstr>Внедренные серверы OLE</vt:lpstr>
      </vt:variant>
      <vt:variant>
        <vt:i4>1</vt:i4>
      </vt:variant>
      <vt:variant>
        <vt:lpstr>Заголовки слайдов</vt:lpstr>
      </vt:variant>
      <vt:variant>
        <vt:i4>12</vt:i4>
      </vt:variant>
    </vt:vector>
  </HeadingPairs>
  <TitlesOfParts>
    <vt:vector size="19" baseType="lpstr">
      <vt:lpstr>Arial</vt:lpstr>
      <vt:lpstr>Calibri</vt:lpstr>
      <vt:lpstr>Calibri Light</vt:lpstr>
      <vt:lpstr>Times New Roman</vt:lpstr>
      <vt:lpstr>Wingdings</vt:lpstr>
      <vt:lpstr>Тема Office</vt:lpstr>
      <vt:lpstr>Microsoft Equation 3.0</vt:lpstr>
      <vt:lpstr>Потребительские свойства как основные показатели состояния дороги</vt:lpstr>
      <vt:lpstr>Скорость движения и методы её определения</vt:lpstr>
      <vt:lpstr>Презентация PowerPoint</vt:lpstr>
      <vt:lpstr>Презентация PowerPoint</vt:lpstr>
      <vt:lpstr>Презентация PowerPoint</vt:lpstr>
      <vt:lpstr>Способы измерений скорости движения автомобилей:</vt:lpstr>
      <vt:lpstr>Презентация PowerPoint</vt:lpstr>
      <vt:lpstr>Презентация PowerPoint</vt:lpstr>
      <vt:lpstr>Качественное состояние транспортного потока. Пропускная способность и уровни загрузки дороги движением</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Потребительские свойства как основные показатели состояния дороги</dc:title>
  <dc:creator>Bakytbek</dc:creator>
  <cp:lastModifiedBy>Bakytbek</cp:lastModifiedBy>
  <cp:revision>11</cp:revision>
  <dcterms:created xsi:type="dcterms:W3CDTF">2018-02-13T12:59:27Z</dcterms:created>
  <dcterms:modified xsi:type="dcterms:W3CDTF">2018-02-13T14:41:04Z</dcterms:modified>
</cp:coreProperties>
</file>